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65" r:id="rId6"/>
    <p:sldId id="259" r:id="rId7"/>
    <p:sldId id="260" r:id="rId8"/>
    <p:sldId id="266" r:id="rId9"/>
    <p:sldId id="26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F6B3E9-4FD2-49A6-8270-C9D019820A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F6E487-3AA7-4D03-87D5-7AB6168E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Project!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and Advertising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Thursday, October 3,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2 Column Proofs with angles/segment congruence (half of class will do a proof with angles, the other half will do a proof with segments)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In Class:</a:t>
            </a:r>
          </a:p>
          <a:p>
            <a:pPr lvl="1"/>
            <a:r>
              <a:rPr lang="en-US" dirty="0" smtClean="0"/>
              <a:t>Finish up Guidelines of project and organize in order based on Guidelines sheet with Guidelines sheet as cover page (Guideline 6)</a:t>
            </a:r>
          </a:p>
          <a:p>
            <a:pPr lvl="1"/>
            <a:r>
              <a:rPr lang="en-US" dirty="0" smtClean="0"/>
              <a:t>Write reflection on project using guidelines provided (Guideline 7)</a:t>
            </a:r>
          </a:p>
          <a:p>
            <a:pPr lvl="0"/>
            <a:r>
              <a:rPr lang="en-US" b="1" i="1" dirty="0" smtClean="0"/>
              <a:t>Turn in Project at end of class for an extra 10% increase (can turn in Guidelines 8 and 9 tomorrow)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Project: Finalize advertisement, have clean copy ready for turn in</a:t>
            </a:r>
          </a:p>
          <a:p>
            <a:pPr lvl="1"/>
            <a:r>
              <a:rPr lang="en-US" dirty="0" smtClean="0"/>
              <a:t>Video: 2-6 Geometric Proof (2-7 and 2-8)</a:t>
            </a:r>
          </a:p>
          <a:p>
            <a:pPr lvl="1"/>
            <a:r>
              <a:rPr lang="en-US" dirty="0" smtClean="0"/>
              <a:t>Focus Questions (Guideline 8):</a:t>
            </a:r>
          </a:p>
          <a:p>
            <a:pPr lvl="2"/>
            <a:r>
              <a:rPr lang="en-US" dirty="0" smtClean="0"/>
              <a:t>What is the Linear pair theorem?</a:t>
            </a:r>
          </a:p>
          <a:p>
            <a:pPr lvl="2"/>
            <a:r>
              <a:rPr lang="en-US" dirty="0" smtClean="0"/>
              <a:t>What is the congruent supplementary theorem?</a:t>
            </a:r>
          </a:p>
          <a:p>
            <a:pPr lvl="2"/>
            <a:r>
              <a:rPr lang="en-US" dirty="0" smtClean="0"/>
              <a:t>What is the right angle congruence theorem?</a:t>
            </a:r>
          </a:p>
          <a:p>
            <a:pPr lvl="2"/>
            <a:r>
              <a:rPr lang="en-US" dirty="0" smtClean="0"/>
              <a:t>What is the congruent complements theorem?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Friday, October 4,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Add new theorems to reference flip book.</a:t>
            </a:r>
          </a:p>
          <a:p>
            <a:pPr lvl="1"/>
            <a:r>
              <a:rPr lang="en-US" dirty="0" smtClean="0"/>
              <a:t>Paragraph Proof of angle congruence and segment relationships using 2 column table (depending on half of room depends on which relationship you will do)</a:t>
            </a:r>
          </a:p>
          <a:p>
            <a:endParaRPr lang="en-US" dirty="0" smtClean="0"/>
          </a:p>
          <a:p>
            <a:r>
              <a:rPr lang="en-US" dirty="0" smtClean="0"/>
              <a:t>In Class:</a:t>
            </a:r>
          </a:p>
          <a:p>
            <a:pPr lvl="1"/>
            <a:r>
              <a:rPr lang="en-US" dirty="0" smtClean="0"/>
              <a:t>Review Worksheet covering sections 2-6, 2-7, and 2-8 (Guideline 9)</a:t>
            </a:r>
          </a:p>
          <a:p>
            <a:pPr lvl="2"/>
            <a:r>
              <a:rPr lang="en-US" dirty="0" smtClean="0"/>
              <a:t> **Note: this worksheet will also count as a quiz grade**</a:t>
            </a:r>
          </a:p>
          <a:p>
            <a:pPr lvl="1"/>
            <a:r>
              <a:rPr lang="en-US" dirty="0" smtClean="0"/>
              <a:t>Students complete proposals and review proposals created by other students </a:t>
            </a:r>
          </a:p>
          <a:p>
            <a:endParaRPr lang="en-US" dirty="0" smtClean="0"/>
          </a:p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Project: Finish project and be ready to present project on Monday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Monday, October 7,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present proposals to class</a:t>
            </a:r>
          </a:p>
          <a:p>
            <a:endParaRPr lang="en-US" dirty="0" smtClean="0"/>
          </a:p>
          <a:p>
            <a:r>
              <a:rPr lang="en-US" dirty="0" smtClean="0"/>
              <a:t>Introduction to Chapter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Friday, September 27, 2013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900" dirty="0" smtClean="0"/>
              <a:t>To Do List: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Homework:</a:t>
            </a:r>
          </a:p>
          <a:p>
            <a:pPr lvl="1"/>
            <a:r>
              <a:rPr lang="en-US" dirty="0" smtClean="0"/>
              <a:t>Videos on Inductive Reasoning (2-1), Conditional Statements (2-3)</a:t>
            </a:r>
          </a:p>
          <a:p>
            <a:pPr lvl="1"/>
            <a:r>
              <a:rPr lang="en-US" dirty="0" smtClean="0"/>
              <a:t>Focus Questions (Guideline 8): </a:t>
            </a:r>
          </a:p>
          <a:p>
            <a:pPr lvl="2"/>
            <a:r>
              <a:rPr lang="en-US" dirty="0" smtClean="0"/>
              <a:t>What is a conditional statement? What is an example?</a:t>
            </a:r>
          </a:p>
          <a:p>
            <a:pPr lvl="2"/>
            <a:r>
              <a:rPr lang="en-US" dirty="0" smtClean="0"/>
              <a:t>What is the converse of a statement? What is an example? </a:t>
            </a:r>
          </a:p>
          <a:p>
            <a:pPr lvl="2"/>
            <a:r>
              <a:rPr lang="en-US" dirty="0" smtClean="0"/>
              <a:t>What is the inverse of a statement? What is an example?</a:t>
            </a:r>
          </a:p>
          <a:p>
            <a:pPr lvl="2"/>
            <a:r>
              <a:rPr lang="en-US" dirty="0" smtClean="0"/>
              <a:t>What is the </a:t>
            </a:r>
            <a:r>
              <a:rPr lang="en-US" dirty="0" err="1" smtClean="0"/>
              <a:t>contrapositive</a:t>
            </a:r>
            <a:r>
              <a:rPr lang="en-US" dirty="0" smtClean="0"/>
              <a:t> of a statement? What is an example?</a:t>
            </a:r>
          </a:p>
          <a:p>
            <a:pPr lvl="2"/>
            <a:r>
              <a:rPr lang="en-US" dirty="0" smtClean="0"/>
              <a:t>Which pairs of statements always have the same truth value?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Monday, September 30,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Make flip book of statements with p and q and the truth values</a:t>
            </a:r>
          </a:p>
          <a:p>
            <a:endParaRPr lang="en-US" dirty="0" smtClean="0"/>
          </a:p>
          <a:p>
            <a:r>
              <a:rPr lang="en-US" dirty="0" smtClean="0"/>
              <a:t>In Class:</a:t>
            </a:r>
          </a:p>
          <a:p>
            <a:pPr lvl="1"/>
            <a:r>
              <a:rPr lang="en-US" dirty="0" smtClean="0"/>
              <a:t>Watch and ID “If-then” form - Advertisements on TV</a:t>
            </a:r>
          </a:p>
          <a:p>
            <a:pPr lvl="1"/>
            <a:r>
              <a:rPr lang="en-US" dirty="0" smtClean="0"/>
              <a:t>Receive Handouts and go over Project</a:t>
            </a:r>
          </a:p>
          <a:p>
            <a:pPr lvl="1"/>
            <a:r>
              <a:rPr lang="en-US" dirty="0" smtClean="0"/>
              <a:t>Find advertisement to analyze (Guideline 1)</a:t>
            </a:r>
          </a:p>
          <a:p>
            <a:pPr lvl="1"/>
            <a:r>
              <a:rPr lang="en-US" dirty="0" smtClean="0"/>
              <a:t>Brainstorm ideas for advertisement with table groups</a:t>
            </a:r>
          </a:p>
          <a:p>
            <a:pPr lvl="1"/>
            <a:r>
              <a:rPr lang="en-US" dirty="0" smtClean="0"/>
              <a:t>Turn in what you would like to advertise and give in as an </a:t>
            </a:r>
            <a:r>
              <a:rPr lang="en-US" b="1" u="sng" dirty="0" smtClean="0"/>
              <a:t>exit ticket</a:t>
            </a:r>
            <a:endParaRPr lang="en-US" dirty="0" smtClean="0"/>
          </a:p>
          <a:p>
            <a:pPr lvl="1"/>
            <a:r>
              <a:rPr lang="en-US" dirty="0" smtClean="0"/>
              <a:t>Determine conditional statement as well as converse, inverse, and </a:t>
            </a:r>
            <a:r>
              <a:rPr lang="en-US" dirty="0" err="1" smtClean="0"/>
              <a:t>contrapositive</a:t>
            </a:r>
            <a:r>
              <a:rPr lang="en-US" dirty="0" smtClean="0"/>
              <a:t> of the conditional statement (Guideline 3) **Bonus point if statements are on </a:t>
            </a:r>
            <a:r>
              <a:rPr lang="en-US" b="1" u="sng" dirty="0" smtClean="0"/>
              <a:t>exit ticket</a:t>
            </a:r>
            <a:r>
              <a:rPr lang="en-US" dirty="0" smtClean="0"/>
              <a:t>**(Guideline 2) </a:t>
            </a:r>
          </a:p>
          <a:p>
            <a:endParaRPr lang="en-US" dirty="0" smtClean="0"/>
          </a:p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Project: Finalize statements and add </a:t>
            </a:r>
            <a:r>
              <a:rPr lang="en-US" dirty="0" err="1" smtClean="0"/>
              <a:t>biconditional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Videos: </a:t>
            </a:r>
            <a:r>
              <a:rPr lang="en-US" dirty="0" err="1" smtClean="0"/>
              <a:t>Biconditional</a:t>
            </a:r>
            <a:r>
              <a:rPr lang="en-US" dirty="0" smtClean="0"/>
              <a:t> (2-3), Venn Diagrams (2-2), Counterexample (2-1) </a:t>
            </a:r>
          </a:p>
          <a:p>
            <a:pPr lvl="1"/>
            <a:r>
              <a:rPr lang="en-US" dirty="0" smtClean="0"/>
              <a:t>Focus Questions (Guideline 8): </a:t>
            </a:r>
          </a:p>
          <a:p>
            <a:pPr lvl="2"/>
            <a:r>
              <a:rPr lang="en-US" dirty="0" smtClean="0"/>
              <a:t>What is a </a:t>
            </a:r>
            <a:r>
              <a:rPr lang="en-US" dirty="0" err="1" smtClean="0"/>
              <a:t>biconditional</a:t>
            </a:r>
            <a:r>
              <a:rPr lang="en-US" dirty="0" smtClean="0"/>
              <a:t> statement? What is an example?</a:t>
            </a:r>
          </a:p>
          <a:p>
            <a:pPr lvl="2"/>
            <a:r>
              <a:rPr lang="en-US" dirty="0" smtClean="0"/>
              <a:t>What is a </a:t>
            </a:r>
            <a:r>
              <a:rPr lang="en-US" dirty="0" err="1" smtClean="0"/>
              <a:t>venn</a:t>
            </a:r>
            <a:r>
              <a:rPr lang="en-US" dirty="0" smtClean="0"/>
              <a:t> diagram? How would this be useful for a logic problem?</a:t>
            </a:r>
          </a:p>
          <a:p>
            <a:pPr lvl="2"/>
            <a:r>
              <a:rPr lang="en-US" dirty="0" smtClean="0"/>
              <a:t>What is a truth table? How would you use a truth table?</a:t>
            </a:r>
          </a:p>
          <a:p>
            <a:pPr lvl="2"/>
            <a:r>
              <a:rPr lang="en-US" dirty="0" smtClean="0"/>
              <a:t>What is a counterexample?  What is an example?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Monday, September 30, 2013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Make a Flip-Book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200" y="1600200"/>
            <a:ext cx="4114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6324600" y="1600200"/>
            <a:ext cx="0" cy="48006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04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477000" y="2590800"/>
            <a:ext cx="533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7000" y="3581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2286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47244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5638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67200" y="3048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67200" y="3810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48000" y="2286000"/>
            <a:ext cx="114300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00400" y="3962400"/>
            <a:ext cx="990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76600" y="3810000"/>
            <a:ext cx="914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00400" y="3048000"/>
            <a:ext cx="9906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048000" y="4038600"/>
            <a:ext cx="1143000" cy="16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Monday, September 30, 2013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Make a Flip-Book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4114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2590800" y="1524000"/>
            <a:ext cx="0" cy="48006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90800" y="2209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46482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55626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90800" y="2971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90800" y="3733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0" y="1676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4888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Contrapositive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5802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Biconditional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24200" y="3200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Converse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0" y="39740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Inverse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71800" y="236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Conditional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800600" y="1524000"/>
            <a:ext cx="4114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4800600" y="2209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0600" y="4572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0600" y="54864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00600" y="2971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00600" y="36576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58000" y="14872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“p” </a:t>
            </a:r>
            <a:r>
              <a:rPr lang="en-US" dirty="0" err="1" smtClean="0"/>
              <a:t>then“q</a:t>
            </a:r>
            <a:r>
              <a:rPr lang="en-US" dirty="0" smtClean="0"/>
              <a:t>”</a:t>
            </a:r>
          </a:p>
          <a:p>
            <a:pPr algn="ctr"/>
            <a:r>
              <a:rPr lang="en-US" dirty="0" smtClean="0"/>
              <a:t>Truth Values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6858000" y="1524000"/>
            <a:ext cx="0" cy="48006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Tuesday, October 1,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biconditional</a:t>
            </a:r>
            <a:r>
              <a:rPr lang="en-US" dirty="0" smtClean="0"/>
              <a:t> statement to flip-book.  Truth table activity.</a:t>
            </a:r>
          </a:p>
          <a:p>
            <a:r>
              <a:rPr lang="en-US" dirty="0" smtClean="0"/>
              <a:t>In Class:</a:t>
            </a:r>
          </a:p>
          <a:p>
            <a:pPr lvl="1"/>
            <a:r>
              <a:rPr lang="en-US" dirty="0" smtClean="0"/>
              <a:t>Review statements with table group – insert into chart</a:t>
            </a:r>
          </a:p>
          <a:p>
            <a:pPr lvl="1"/>
            <a:r>
              <a:rPr lang="en-US" dirty="0" smtClean="0"/>
              <a:t>Determine truth values for each of your four statements with a justification for true statements and a counterexample for each false statement (Guideline 4)</a:t>
            </a:r>
          </a:p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Project: Finalize truth table and statements</a:t>
            </a:r>
          </a:p>
          <a:p>
            <a:pPr lvl="1"/>
            <a:r>
              <a:rPr lang="en-US" dirty="0" smtClean="0"/>
              <a:t>Video: Deductive Reasoning (2-4)</a:t>
            </a:r>
          </a:p>
          <a:p>
            <a:pPr lvl="1"/>
            <a:r>
              <a:rPr lang="en-US" dirty="0" smtClean="0"/>
              <a:t>Focus Questions (Guideline 8): </a:t>
            </a:r>
          </a:p>
          <a:p>
            <a:pPr lvl="2"/>
            <a:r>
              <a:rPr lang="en-US" dirty="0" smtClean="0"/>
              <a:t>What is the difference between deductive and inductive reasoning? (Include definitions)</a:t>
            </a:r>
          </a:p>
          <a:p>
            <a:pPr lvl="2"/>
            <a:r>
              <a:rPr lang="en-US" dirty="0" smtClean="0"/>
              <a:t>What is the Law of Detachment?</a:t>
            </a:r>
          </a:p>
          <a:p>
            <a:pPr lvl="2"/>
            <a:r>
              <a:rPr lang="en-US" dirty="0" smtClean="0"/>
              <a:t>What is the Law of Syllogism?</a:t>
            </a:r>
          </a:p>
          <a:p>
            <a:pPr lvl="2"/>
            <a:r>
              <a:rPr lang="en-US" dirty="0" smtClean="0"/>
              <a:t>What is the Reflexive property of congruence?</a:t>
            </a:r>
          </a:p>
          <a:p>
            <a:pPr lvl="2"/>
            <a:r>
              <a:rPr lang="en-US" dirty="0" smtClean="0"/>
              <a:t>What is the Symmetric property of congruence?</a:t>
            </a:r>
          </a:p>
          <a:p>
            <a:pPr lvl="2"/>
            <a:r>
              <a:rPr lang="en-US" dirty="0" smtClean="0"/>
              <a:t>What is the Transitive property of congruence?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Wednesday, October 2, 2013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To Do List: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Create reference flip book to use for all laws, properties, theorems we will learn in Geometry.  Add the laws and properties from last night video notes. </a:t>
            </a:r>
          </a:p>
          <a:p>
            <a:pPr>
              <a:buNone/>
            </a:pPr>
            <a:r>
              <a:rPr lang="en-US" dirty="0" smtClean="0"/>
              <a:t> In Class:</a:t>
            </a:r>
          </a:p>
          <a:p>
            <a:pPr lvl="1"/>
            <a:r>
              <a:rPr lang="en-US" dirty="0" smtClean="0"/>
              <a:t>Create proposal for new marketing message (Guideline 5)</a:t>
            </a:r>
          </a:p>
          <a:p>
            <a:pPr lvl="1"/>
            <a:r>
              <a:rPr lang="en-US" dirty="0" smtClean="0"/>
              <a:t>An illustration (either new or taken from original ad with credit to provider)</a:t>
            </a:r>
          </a:p>
          <a:p>
            <a:pPr lvl="1"/>
            <a:r>
              <a:rPr lang="en-US" dirty="0" smtClean="0"/>
              <a:t>A new, appropriate marketing message, and</a:t>
            </a:r>
          </a:p>
          <a:p>
            <a:pPr lvl="1"/>
            <a:r>
              <a:rPr lang="en-US" dirty="0" smtClean="0"/>
              <a:t>A summary that includes the factors that influenced your message.</a:t>
            </a:r>
          </a:p>
          <a:p>
            <a:pPr>
              <a:buNone/>
            </a:pPr>
            <a:r>
              <a:rPr lang="en-US" dirty="0" smtClean="0"/>
              <a:t> Homework: </a:t>
            </a:r>
          </a:p>
          <a:p>
            <a:pPr lvl="1"/>
            <a:r>
              <a:rPr lang="en-US" dirty="0" smtClean="0"/>
              <a:t>Project: Putting message into advertisement form</a:t>
            </a:r>
          </a:p>
          <a:p>
            <a:pPr lvl="1"/>
            <a:r>
              <a:rPr lang="en-US" dirty="0" smtClean="0"/>
              <a:t>Video: </a:t>
            </a:r>
            <a:r>
              <a:rPr lang="en-US" dirty="0" smtClean="0"/>
              <a:t>Algebraic </a:t>
            </a:r>
            <a:r>
              <a:rPr lang="en-US" dirty="0" smtClean="0"/>
              <a:t>Proof (2-5, 2-6), Geometric Proof Video Examples #1-3 (2-7)</a:t>
            </a:r>
          </a:p>
          <a:p>
            <a:pPr lvl="1"/>
            <a:r>
              <a:rPr lang="en-US" dirty="0" smtClean="0"/>
              <a:t>Focus Questions (Guideline 8):</a:t>
            </a:r>
          </a:p>
          <a:p>
            <a:pPr lvl="2"/>
            <a:r>
              <a:rPr lang="en-US" dirty="0" smtClean="0"/>
              <a:t>How do you set up a 2 Column proof?</a:t>
            </a:r>
          </a:p>
          <a:p>
            <a:pPr lvl="2"/>
            <a:r>
              <a:rPr lang="en-US" dirty="0" smtClean="0"/>
              <a:t>What is an example of an algebraic proof?</a:t>
            </a:r>
          </a:p>
          <a:p>
            <a:pPr lvl="2"/>
            <a:r>
              <a:rPr lang="en-US" dirty="0" smtClean="0"/>
              <a:t>What is an angle relationships proof example?</a:t>
            </a:r>
          </a:p>
          <a:p>
            <a:pPr lvl="2"/>
            <a:r>
              <a:rPr lang="en-US" dirty="0" smtClean="0"/>
              <a:t>What is a segment relationships proof example?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Wednesday, October 2,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2013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Make a Flip-Book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200" y="1600200"/>
            <a:ext cx="4114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6324600" y="1600200"/>
            <a:ext cx="0" cy="48006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04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477000" y="2590800"/>
            <a:ext cx="533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7000" y="3581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2286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47244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5638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67200" y="3048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67200" y="3810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48000" y="2286000"/>
            <a:ext cx="114300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00400" y="3962400"/>
            <a:ext cx="990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76600" y="3810000"/>
            <a:ext cx="914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00400" y="3048000"/>
            <a:ext cx="9906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048000" y="4038600"/>
            <a:ext cx="1143000" cy="16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Wednesday, October 2,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2013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Make a Flip-Book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4114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2590800" y="1524000"/>
            <a:ext cx="0" cy="48006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90800" y="2209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46482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55626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90800" y="2971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90800" y="3733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0" y="1676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Titles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800600" y="1524000"/>
            <a:ext cx="4114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4800600" y="2209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0600" y="45720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0600" y="54864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00600" y="29718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00600" y="3657600"/>
            <a:ext cx="20574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58000" y="1676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Definitions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6858000" y="1524000"/>
            <a:ext cx="0" cy="48006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7829</TotalTime>
  <Words>638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Chapter 2 Project!</vt:lpstr>
      <vt:lpstr>Friday, September 27, 2013  To Do List:</vt:lpstr>
      <vt:lpstr>Monday, September 30, 2013  To Do List:</vt:lpstr>
      <vt:lpstr>Slide 4</vt:lpstr>
      <vt:lpstr>Slide 5</vt:lpstr>
      <vt:lpstr>Tuesday, October 1, 2013  To Do List:</vt:lpstr>
      <vt:lpstr>Wednesday, October 2, 2013  To Do List:</vt:lpstr>
      <vt:lpstr>Slide 8</vt:lpstr>
      <vt:lpstr>Slide 9</vt:lpstr>
      <vt:lpstr>Thursday, October 3, 2013  To Do List:</vt:lpstr>
      <vt:lpstr>Friday, October 4, 2013  To Do List:</vt:lpstr>
      <vt:lpstr>Monday, October 7, 2013  To Do List: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Project!</dc:title>
  <dc:creator>Colleen Condra</dc:creator>
  <cp:lastModifiedBy>Colleen Condra</cp:lastModifiedBy>
  <cp:revision>14</cp:revision>
  <dcterms:created xsi:type="dcterms:W3CDTF">2013-09-24T03:07:47Z</dcterms:created>
  <dcterms:modified xsi:type="dcterms:W3CDTF">2013-10-02T02:26:57Z</dcterms:modified>
</cp:coreProperties>
</file>