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35F008-8CB1-418F-8704-39530750E7F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71FB172-24AF-4AF0-9FDB-9D02E908CA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685800"/>
            <a:ext cx="41910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Isolation and Identification of Spinach Pigments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419600"/>
            <a:ext cx="3962400" cy="1752600"/>
          </a:xfrm>
        </p:spPr>
        <p:txBody>
          <a:bodyPr/>
          <a:lstStyle/>
          <a:p>
            <a:r>
              <a:rPr lang="en-US" dirty="0" smtClean="0"/>
              <a:t>Professor Matt </a:t>
            </a:r>
          </a:p>
          <a:p>
            <a:r>
              <a:rPr lang="en-US" dirty="0" smtClean="0"/>
              <a:t>And Colleen</a:t>
            </a:r>
            <a:endParaRPr lang="en-US" dirty="0"/>
          </a:p>
        </p:txBody>
      </p:sp>
      <p:pic>
        <p:nvPicPr>
          <p:cNvPr id="17410" name="Picture 2" descr="http://cdn2.hark.com/images/000/002/911/2911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4522"/>
            <a:ext cx="4495800" cy="5923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Plants and organisms use for food</a:t>
            </a:r>
          </a:p>
          <a:p>
            <a:r>
              <a:rPr lang="en-US" dirty="0" smtClean="0"/>
              <a:t>Requires:</a:t>
            </a:r>
          </a:p>
          <a:p>
            <a:pPr lvl="1"/>
            <a:r>
              <a:rPr lang="en-US" dirty="0" smtClean="0"/>
              <a:t>Carbon Dioxide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Sunlight</a:t>
            </a:r>
          </a:p>
          <a:p>
            <a:r>
              <a:rPr lang="en-US" dirty="0" smtClean="0"/>
              <a:t>Highly conjugated pigments</a:t>
            </a:r>
          </a:p>
          <a:p>
            <a:r>
              <a:rPr lang="en-US" dirty="0" smtClean="0"/>
              <a:t>Metal ions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 descr="http://www.factmonster.com/images/photosynthes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362200"/>
            <a:ext cx="2985448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343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Highly conjugated proteins</a:t>
            </a:r>
          </a:p>
          <a:p>
            <a:r>
              <a:rPr lang="en-US" dirty="0" smtClean="0"/>
              <a:t>4 types:</a:t>
            </a:r>
          </a:p>
          <a:p>
            <a:pPr lvl="1"/>
            <a:r>
              <a:rPr lang="en-US" dirty="0" smtClean="0"/>
              <a:t>Chlorophyll a</a:t>
            </a:r>
          </a:p>
          <a:p>
            <a:pPr lvl="1"/>
            <a:r>
              <a:rPr lang="en-US" dirty="0" smtClean="0"/>
              <a:t>Chlorophyll b</a:t>
            </a:r>
          </a:p>
          <a:p>
            <a:pPr lvl="1"/>
            <a:r>
              <a:rPr lang="en-US" dirty="0" smtClean="0"/>
              <a:t>B-carotene</a:t>
            </a:r>
          </a:p>
          <a:p>
            <a:pPr lvl="1"/>
            <a:r>
              <a:rPr lang="en-US" dirty="0" err="1" smtClean="0"/>
              <a:t>Xanthrophylls</a:t>
            </a:r>
            <a:r>
              <a:rPr lang="en-US" dirty="0" smtClean="0"/>
              <a:t> </a:t>
            </a:r>
            <a:r>
              <a:rPr lang="en-US" dirty="0" err="1" smtClean="0"/>
              <a:t>violaxanthin</a:t>
            </a:r>
            <a:endParaRPr lang="en-US" dirty="0" smtClean="0"/>
          </a:p>
          <a:p>
            <a:pPr lvl="1"/>
            <a:r>
              <a:rPr lang="en-US" dirty="0" err="1" smtClean="0"/>
              <a:t>Lutein</a:t>
            </a:r>
            <a:endParaRPr lang="en-US" dirty="0"/>
          </a:p>
          <a:p>
            <a:r>
              <a:rPr lang="en-US" dirty="0" smtClean="0"/>
              <a:t>Structures provided in lab manual </a:t>
            </a:r>
            <a:endParaRPr lang="en-US" dirty="0"/>
          </a:p>
        </p:txBody>
      </p:sp>
      <p:pic>
        <p:nvPicPr>
          <p:cNvPr id="5122" name="Picture 2" descr="http://plantphys.info/plant_physiology/images/onephotosyst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438400"/>
            <a:ext cx="3657598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“color graphing”</a:t>
            </a:r>
          </a:p>
          <a:p>
            <a:r>
              <a:rPr lang="en-US" dirty="0" smtClean="0"/>
              <a:t>Separation using intermolecular forces</a:t>
            </a:r>
          </a:p>
          <a:p>
            <a:pPr lvl="1"/>
            <a:r>
              <a:rPr lang="en-US" dirty="0" smtClean="0"/>
              <a:t>Inter = between molecules</a:t>
            </a:r>
            <a:endParaRPr lang="en-US" dirty="0"/>
          </a:p>
          <a:p>
            <a:r>
              <a:rPr lang="en-US" dirty="0" smtClean="0"/>
              <a:t>Capillary action</a:t>
            </a:r>
          </a:p>
          <a:p>
            <a:r>
              <a:rPr lang="en-US" dirty="0" smtClean="0"/>
              <a:t>IMF strength due to:</a:t>
            </a:r>
            <a:endParaRPr lang="en-US" dirty="0"/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Shape</a:t>
            </a:r>
          </a:p>
          <a:p>
            <a:pPr lvl="1"/>
            <a:r>
              <a:rPr lang="en-US" dirty="0" smtClean="0"/>
              <a:t>Size</a:t>
            </a:r>
          </a:p>
          <a:p>
            <a:endParaRPr lang="en-US" dirty="0" smtClean="0"/>
          </a:p>
        </p:txBody>
      </p:sp>
      <p:pic>
        <p:nvPicPr>
          <p:cNvPr id="4100" name="Picture 4" descr="http://upload.wikimedia.org/wikipedia/commons/thumb/7/76/Chromatography_of_chlorophyll_results.jpg/327px-Chromatography_of_chlorophyll_results.jpg"/>
          <p:cNvPicPr>
            <a:picLocks noChangeAspect="1" noChangeArrowheads="1"/>
          </p:cNvPicPr>
          <p:nvPr/>
        </p:nvPicPr>
        <p:blipFill>
          <a:blip r:embed="rId2" cstate="print"/>
          <a:srcRect r="51070"/>
          <a:stretch>
            <a:fillRect/>
          </a:stretch>
        </p:blipFill>
        <p:spPr bwMode="auto">
          <a:xfrm>
            <a:off x="7620000" y="1162050"/>
            <a:ext cx="152400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 using your measurements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Distance moved by a compound, mm</a:t>
            </a:r>
          </a:p>
          <a:p>
            <a:pPr>
              <a:buNone/>
            </a:pPr>
            <a:r>
              <a:rPr lang="en-US" dirty="0" smtClean="0"/>
              <a:t>Distance moved by the solvent, mm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on:</a:t>
            </a:r>
          </a:p>
          <a:p>
            <a:pPr lvl="1"/>
            <a:r>
              <a:rPr lang="en-US" dirty="0" err="1" smtClean="0"/>
              <a:t>Electronegativity</a:t>
            </a:r>
            <a:endParaRPr lang="en-US" dirty="0"/>
          </a:p>
          <a:p>
            <a:pPr lvl="1"/>
            <a:r>
              <a:rPr lang="en-US" dirty="0" smtClean="0"/>
              <a:t>Molecular weight</a:t>
            </a:r>
          </a:p>
          <a:p>
            <a:pPr lvl="1"/>
            <a:r>
              <a:rPr lang="en-US" dirty="0" smtClean="0"/>
              <a:t>Shape/orientation of molecules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8" y="4032772"/>
            <a:ext cx="8276272" cy="191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for Absorbency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505200" cy="4572000"/>
          </a:xfrm>
        </p:spPr>
        <p:txBody>
          <a:bodyPr/>
          <a:lstStyle/>
          <a:p>
            <a:r>
              <a:rPr lang="en-US" dirty="0" smtClean="0"/>
              <a:t>Group 1: 400-430, 600-640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2: 440-460, 650-690</a:t>
            </a:r>
            <a:endParaRPr lang="en-US" dirty="0"/>
          </a:p>
        </p:txBody>
      </p:sp>
      <p:pic>
        <p:nvPicPr>
          <p:cNvPr id="3074" name="Picture 2" descr="http://www.vernier.com/images/innovate/chlorophyll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752600"/>
            <a:ext cx="4590143" cy="3186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116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Isolation and Identification of Spinach Pigments</vt:lpstr>
      <vt:lpstr>Photosynthesis</vt:lpstr>
      <vt:lpstr>Pigments</vt:lpstr>
      <vt:lpstr>Chromatography</vt:lpstr>
      <vt:lpstr>Rf value</vt:lpstr>
      <vt:lpstr>Polarity</vt:lpstr>
      <vt:lpstr>Groups for Absorbency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Isolation and Identification of Spinach Pigments</dc:title>
  <dc:creator>Colleen Condra</dc:creator>
  <cp:lastModifiedBy>Colleen Condra</cp:lastModifiedBy>
  <cp:revision>2</cp:revision>
  <dcterms:created xsi:type="dcterms:W3CDTF">2012-04-04T02:25:25Z</dcterms:created>
  <dcterms:modified xsi:type="dcterms:W3CDTF">2012-04-04T02:56:15Z</dcterms:modified>
</cp:coreProperties>
</file>