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4" d="100"/>
          <a:sy n="44" d="100"/>
        </p:scale>
        <p:origin x="-9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23A271A1-F6D6-438B-A432-4747EE7ECD40}" type="datetimeFigureOut">
              <a:rPr lang="en-US" smtClean="0"/>
              <a:pPr algn="ctr" eaLnBrk="1" latinLnBrk="0" hangingPunct="1"/>
              <a:t>9/30/2013</a:t>
            </a:fld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9/30/2013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23A271A1-F6D6-438B-A432-4747EE7ECD40}" type="datetimeFigureOut">
              <a:rPr lang="en-US" smtClean="0"/>
              <a:pPr/>
              <a:t>9/30/2013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9/30/2013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9/30/2013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2400" dirty="0">
              <a:solidFill>
                <a:srgbClr val="FFFFFF"/>
              </a:solidFill>
            </a:endParaRP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3A271A1-F6D6-438B-A432-4747EE7ECD40}" type="datetimeFigureOut">
              <a:rPr lang="en-US" smtClean="0"/>
              <a:pPr/>
              <a:t>9/30/2013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3A271A1-F6D6-438B-A432-4747EE7ECD40}" type="datetimeFigureOut">
              <a:rPr lang="en-US" smtClean="0"/>
              <a:pPr/>
              <a:t>9/30/2013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9/30/2013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9/30/2013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9/30/2013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23A271A1-F6D6-438B-A432-4747EE7ECD40}" type="datetimeFigureOut">
              <a:rPr lang="en-US" smtClean="0"/>
              <a:pPr/>
              <a:t>9/30/2013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2800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kumimoji="0"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3A271A1-F6D6-438B-A432-4747EE7ECD40}" type="datetimeFigureOut">
              <a:rPr lang="en-US" smtClean="0"/>
              <a:pPr/>
              <a:t>9/30/2013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1400" b="1" dirty="0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Truth Tables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Determine how the statement is written and the truth values associated with them.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H: You ice a cake before it is </a:t>
            </a:r>
            <a:r>
              <a:rPr lang="en-US" dirty="0" smtClean="0"/>
              <a:t>cool.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C: </a:t>
            </a:r>
            <a:r>
              <a:rPr lang="en-US" dirty="0" smtClean="0"/>
              <a:t>The icing </a:t>
            </a:r>
            <a:r>
              <a:rPr lang="en-US" dirty="0" smtClean="0"/>
              <a:t>will melt off the cake.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752600"/>
            <a:ext cx="8153400" cy="4495800"/>
          </a:xfrm>
        </p:spPr>
        <p:txBody>
          <a:bodyPr>
            <a:normAutofit/>
          </a:bodyPr>
          <a:lstStyle/>
          <a:p>
            <a:r>
              <a:rPr lang="en-US" dirty="0" smtClean="0"/>
              <a:t>Converse</a:t>
            </a:r>
            <a:r>
              <a:rPr lang="en-US" dirty="0" smtClean="0"/>
              <a:t>: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Inverse: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Contrapositive</a:t>
            </a:r>
            <a:r>
              <a:rPr lang="en-US" dirty="0" smtClean="0"/>
              <a:t>: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33400" y="1752600"/>
            <a:ext cx="8153400" cy="51054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640080" marR="0" lvl="1" indent="-274320" algn="l" defTabSz="914400" rtl="0" eaLnBrk="1" fontAlgn="auto" latinLnBrk="0" hangingPunct="1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"/>
              <a:tabLst/>
              <a:defRPr/>
            </a:pP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40080" marR="0" lvl="1" indent="-274320" algn="l" defTabSz="914400" rtl="0" eaLnBrk="1" fontAlgn="auto" latinLnBrk="0" hangingPunct="1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"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If the icing melts off the cake, then you iced it before it was cool.</a:t>
            </a:r>
          </a:p>
          <a:p>
            <a:pPr marL="640080" marR="0" lvl="1" indent="-274320" algn="l" defTabSz="914400" rtl="0" eaLnBrk="1" fontAlgn="auto" latinLnBrk="0" hangingPunct="1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"/>
              <a:tabLst/>
              <a:defRPr/>
            </a:pP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40080" marR="0" lvl="1" indent="-274320" algn="l" defTabSz="914400" rtl="0" eaLnBrk="1" fontAlgn="auto" latinLnBrk="0" hangingPunct="1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"/>
              <a:tabLst/>
              <a:defRPr/>
            </a:pP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40080" marR="0" lvl="1" indent="-274320" algn="l" defTabSz="914400" rtl="0" eaLnBrk="1" fontAlgn="auto" latinLnBrk="0" hangingPunct="1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"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If you don’t ice a cake before it’s cool, then the icing won’t melt off the cake.</a:t>
            </a:r>
          </a:p>
          <a:p>
            <a:pPr marL="640080" marR="0" lvl="1" indent="-274320" algn="l" defTabSz="914400" rtl="0" eaLnBrk="1" fontAlgn="auto" latinLnBrk="0" hangingPunct="1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"/>
              <a:tabLst/>
              <a:defRPr/>
            </a:pP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40080" marR="0" lvl="1" indent="-274320" algn="l" defTabSz="914400" rtl="0" eaLnBrk="1" fontAlgn="auto" latinLnBrk="0" hangingPunct="1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"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If the icing doesn’t melt off the cake, then you didn’t ice the cake before it was cool.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H: </a:t>
            </a:r>
            <a:r>
              <a:rPr lang="en-US" dirty="0" smtClean="0"/>
              <a:t>An angle is 20 degrees.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C: </a:t>
            </a:r>
            <a:r>
              <a:rPr lang="en-US" dirty="0" smtClean="0"/>
              <a:t>The angle is acute.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752600"/>
            <a:ext cx="8153400" cy="4495800"/>
          </a:xfrm>
        </p:spPr>
        <p:txBody>
          <a:bodyPr>
            <a:normAutofit/>
          </a:bodyPr>
          <a:lstStyle/>
          <a:p>
            <a:r>
              <a:rPr lang="en-US" dirty="0" smtClean="0"/>
              <a:t>Converse</a:t>
            </a:r>
            <a:r>
              <a:rPr lang="en-US" dirty="0" smtClean="0"/>
              <a:t>: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Inverse:</a:t>
            </a:r>
          </a:p>
          <a:p>
            <a:endParaRPr lang="en-US" dirty="0" smtClean="0"/>
          </a:p>
          <a:p>
            <a:r>
              <a:rPr lang="en-US" dirty="0" err="1" smtClean="0"/>
              <a:t>Contrapositive</a:t>
            </a:r>
            <a:r>
              <a:rPr lang="en-US" dirty="0" smtClean="0"/>
              <a:t>: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33400" y="1752600"/>
            <a:ext cx="8153400" cy="51054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640080" marR="0" lvl="1" indent="-274320" algn="l" defTabSz="914400" rtl="0" eaLnBrk="1" fontAlgn="auto" latinLnBrk="0" hangingPunct="1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"/>
              <a:tabLst/>
              <a:defRPr/>
            </a:pP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40080" marR="0" lvl="1" indent="-274320" algn="l" defTabSz="914400" rtl="0" eaLnBrk="1" fontAlgn="auto" latinLnBrk="0" hangingPunct="1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"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If an</a:t>
            </a:r>
            <a:r>
              <a:rPr kumimoji="0" lang="en-US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angle is acute, then the angle is 20 degrees.</a:t>
            </a: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40080" marR="0" lvl="1" indent="-274320" algn="l" defTabSz="914400" rtl="0" eaLnBrk="1" fontAlgn="auto" latinLnBrk="0" hangingPunct="1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"/>
              <a:tabLst/>
              <a:defRPr/>
            </a:pP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40080" marR="0" lvl="1" indent="-274320" algn="l" defTabSz="914400" rtl="0" eaLnBrk="1" fontAlgn="auto" latinLnBrk="0" hangingPunct="1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"/>
              <a:tabLst/>
              <a:defRPr/>
            </a:pP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40080" marR="0" lvl="1" indent="-274320" algn="l" defTabSz="914400" rtl="0" eaLnBrk="1" fontAlgn="auto" latinLnBrk="0" hangingPunct="1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"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If an</a:t>
            </a:r>
            <a:r>
              <a:rPr kumimoji="0" lang="en-US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angle is not 20 degrees, then it is not acute.</a:t>
            </a:r>
          </a:p>
          <a:p>
            <a:pPr marL="640080" marR="0" lvl="1" indent="-274320" algn="l" defTabSz="914400" rtl="0" eaLnBrk="1" fontAlgn="auto" latinLnBrk="0" hangingPunct="1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40080" marR="0" lvl="1" indent="-274320" algn="l" defTabSz="914400" rtl="0" eaLnBrk="1" fontAlgn="auto" latinLnBrk="0" hangingPunct="1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"/>
              <a:tabLst/>
              <a:defRPr/>
            </a:pP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40080" marR="0" lvl="1" indent="-274320" algn="l" defTabSz="914400" rtl="0" eaLnBrk="1" fontAlgn="auto" latinLnBrk="0" hangingPunct="1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"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If an angle is not acute, then it is not 20 degrees.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9144000" cy="1295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H: </a:t>
            </a:r>
            <a:r>
              <a:rPr lang="en-US" dirty="0" smtClean="0"/>
              <a:t>A shape is a rectangle.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C: </a:t>
            </a:r>
            <a:r>
              <a:rPr lang="en-US" dirty="0" smtClean="0"/>
              <a:t>The shape has congruent, opposite sides.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752600"/>
            <a:ext cx="8153400" cy="4495800"/>
          </a:xfrm>
        </p:spPr>
        <p:txBody>
          <a:bodyPr>
            <a:normAutofit/>
          </a:bodyPr>
          <a:lstStyle/>
          <a:p>
            <a:r>
              <a:rPr lang="en-US" dirty="0" smtClean="0"/>
              <a:t>Converse</a:t>
            </a:r>
            <a:r>
              <a:rPr lang="en-US" dirty="0" smtClean="0"/>
              <a:t>: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Inverse: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Contrapositive</a:t>
            </a:r>
            <a:r>
              <a:rPr lang="en-US" dirty="0" smtClean="0"/>
              <a:t>: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33400" y="1752600"/>
            <a:ext cx="8153400" cy="51054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640080" marR="0" lvl="1" indent="-274320" algn="l" defTabSz="914400" rtl="0" eaLnBrk="1" fontAlgn="auto" latinLnBrk="0" hangingPunct="1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"/>
              <a:tabLst/>
              <a:defRPr/>
            </a:pP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40080" marR="0" lvl="1" indent="-274320" algn="l" defTabSz="914400" rtl="0" eaLnBrk="1" fontAlgn="auto" latinLnBrk="0" hangingPunct="1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"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If the shape has</a:t>
            </a:r>
            <a:r>
              <a:rPr kumimoji="0" lang="en-US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congruent, opposite sides, then the shape is a rectangle.</a:t>
            </a: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40080" marR="0" lvl="1" indent="-274320" algn="l" defTabSz="914400" rtl="0" eaLnBrk="1" fontAlgn="auto" latinLnBrk="0" hangingPunct="1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"/>
              <a:tabLst/>
              <a:defRPr/>
            </a:pP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40080" marR="0" lvl="1" indent="-274320" algn="l" defTabSz="914400" rtl="0" eaLnBrk="1" fontAlgn="auto" latinLnBrk="0" hangingPunct="1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"/>
              <a:tabLst/>
              <a:defRPr/>
            </a:pP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40080" marR="0" lvl="1" indent="-274320" algn="l" defTabSz="914400" rtl="0" eaLnBrk="1" fontAlgn="auto" latinLnBrk="0" hangingPunct="1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"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If the shape</a:t>
            </a:r>
            <a:r>
              <a:rPr kumimoji="0" lang="en-US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is not a rectangle, then the shape does not have congruent, opposite sides.</a:t>
            </a: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40080" marR="0" lvl="1" indent="-274320" algn="l" defTabSz="914400" rtl="0" eaLnBrk="1" fontAlgn="auto" latinLnBrk="0" hangingPunct="1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"/>
              <a:tabLst/>
              <a:defRPr/>
            </a:pP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40080" marR="0" lvl="1" indent="-274320" algn="l" defTabSz="914400" rtl="0" eaLnBrk="1" fontAlgn="auto" latinLnBrk="0" hangingPunct="1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"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If a shape does</a:t>
            </a:r>
            <a:r>
              <a:rPr kumimoji="0" lang="en-US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not have congruent, opposite angles, then the shape is not a rectangle.</a:t>
            </a: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H: </a:t>
            </a:r>
            <a:r>
              <a:rPr lang="en-US" dirty="0" smtClean="0"/>
              <a:t>The animal is a bird.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C: </a:t>
            </a:r>
            <a:r>
              <a:rPr lang="en-US" dirty="0" smtClean="0"/>
              <a:t>The animal </a:t>
            </a:r>
            <a:r>
              <a:rPr lang="en-US" dirty="0" smtClean="0"/>
              <a:t>has wings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752600"/>
            <a:ext cx="8153400" cy="4495800"/>
          </a:xfrm>
        </p:spPr>
        <p:txBody>
          <a:bodyPr>
            <a:normAutofit/>
          </a:bodyPr>
          <a:lstStyle/>
          <a:p>
            <a:r>
              <a:rPr lang="en-US" dirty="0" smtClean="0"/>
              <a:t>Converse</a:t>
            </a:r>
            <a:r>
              <a:rPr lang="en-US" dirty="0" smtClean="0"/>
              <a:t>: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Inverse: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Contrapositive</a:t>
            </a:r>
            <a:r>
              <a:rPr lang="en-US" dirty="0" smtClean="0"/>
              <a:t>: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33400" y="1752600"/>
            <a:ext cx="8153400" cy="51054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640080" marR="0" lvl="1" indent="-274320" algn="l" defTabSz="914400" rtl="0" eaLnBrk="1" fontAlgn="auto" latinLnBrk="0" hangingPunct="1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"/>
              <a:tabLst/>
              <a:defRPr/>
            </a:pP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40080" marR="0" lvl="1" indent="-274320" algn="l" defTabSz="914400" rtl="0" eaLnBrk="1" fontAlgn="auto" latinLnBrk="0" hangingPunct="1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"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If the animal</a:t>
            </a:r>
            <a:r>
              <a:rPr kumimoji="0" lang="en-US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has wings, then the animal is a bird.</a:t>
            </a: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40080" marR="0" lvl="1" indent="-274320" algn="l" defTabSz="914400" rtl="0" eaLnBrk="1" fontAlgn="auto" latinLnBrk="0" hangingPunct="1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"/>
              <a:tabLst/>
              <a:defRPr/>
            </a:pP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40080" marR="0" lvl="1" indent="-274320" algn="l" defTabSz="914400" rtl="0" eaLnBrk="1" fontAlgn="auto" latinLnBrk="0" hangingPunct="1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"/>
              <a:tabLst/>
              <a:defRPr/>
            </a:pP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40080" marR="0" lvl="1" indent="-274320" algn="l" defTabSz="914400" rtl="0" eaLnBrk="1" fontAlgn="auto" latinLnBrk="0" hangingPunct="1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"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If the animal isn’t a bird, then then animal doesn’t have wings.</a:t>
            </a:r>
          </a:p>
          <a:p>
            <a:pPr marL="640080" marR="0" lvl="1" indent="-274320" algn="l" defTabSz="914400" rtl="0" eaLnBrk="1" fontAlgn="auto" latinLnBrk="0" hangingPunct="1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"/>
              <a:tabLst/>
              <a:defRPr/>
            </a:pP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40080" marR="0" lvl="1" indent="-274320" algn="l" defTabSz="914400" rtl="0" eaLnBrk="1" fontAlgn="auto" latinLnBrk="0" hangingPunct="1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"/>
              <a:tabLst/>
              <a:defRPr/>
            </a:pP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40080" marR="0" lvl="1" indent="-274320" algn="l" defTabSz="914400" rtl="0" eaLnBrk="1" fontAlgn="auto" latinLnBrk="0" hangingPunct="1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"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If the animal doesn’t have</a:t>
            </a:r>
            <a:r>
              <a:rPr kumimoji="0" lang="en-US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wings, then the animal is not a bird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H: </a:t>
            </a:r>
            <a:r>
              <a:rPr lang="en-US" dirty="0" smtClean="0"/>
              <a:t>There are puddles on the ground.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C: </a:t>
            </a:r>
            <a:r>
              <a:rPr lang="en-US" dirty="0" smtClean="0"/>
              <a:t>It just rained.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752600"/>
            <a:ext cx="8153400" cy="4495800"/>
          </a:xfrm>
        </p:spPr>
        <p:txBody>
          <a:bodyPr>
            <a:normAutofit/>
          </a:bodyPr>
          <a:lstStyle/>
          <a:p>
            <a:r>
              <a:rPr lang="en-US" dirty="0" smtClean="0"/>
              <a:t>Converse</a:t>
            </a:r>
            <a:r>
              <a:rPr lang="en-US" dirty="0" smtClean="0"/>
              <a:t>: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Inverse: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Contrapositive</a:t>
            </a:r>
            <a:r>
              <a:rPr lang="en-US" dirty="0" smtClean="0"/>
              <a:t>: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33400" y="1752600"/>
            <a:ext cx="8153400" cy="51054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640080" marR="0" lvl="1" indent="-274320" algn="l" defTabSz="914400" rtl="0" eaLnBrk="1" fontAlgn="auto" latinLnBrk="0" hangingPunct="1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"/>
              <a:tabLst/>
              <a:defRPr/>
            </a:pP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40080" marR="0" lvl="1" indent="-274320" algn="l" defTabSz="914400" rtl="0" eaLnBrk="1" fontAlgn="auto" latinLnBrk="0" hangingPunct="1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"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If it just rained, then there </a:t>
            </a: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ar</a:t>
            </a:r>
            <a:r>
              <a:rPr lang="en-US" sz="2600" dirty="0" smtClean="0"/>
              <a:t>e puddles on the ground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640080" marR="0" lvl="1" indent="-274320" algn="l" defTabSz="914400" rtl="0" eaLnBrk="1" fontAlgn="auto" latinLnBrk="0" hangingPunct="1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"/>
              <a:tabLst/>
              <a:defRPr/>
            </a:pP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40080" marR="0" lvl="1" indent="-274320" algn="l" defTabSz="914400" rtl="0" eaLnBrk="1" fontAlgn="auto" latinLnBrk="0" hangingPunct="1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"/>
              <a:tabLst/>
              <a:defRPr/>
            </a:pP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40080" marR="0" lvl="1" indent="-274320" algn="l" defTabSz="914400" rtl="0" eaLnBrk="1" fontAlgn="auto" latinLnBrk="0" hangingPunct="1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"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If </a:t>
            </a:r>
            <a:r>
              <a:rPr lang="en-US" sz="2600" dirty="0" smtClean="0"/>
              <a:t>there aren’t puddles on the ground, then it didn’t just rain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640080" marR="0" lvl="1" indent="-274320" algn="l" defTabSz="914400" rtl="0" eaLnBrk="1" fontAlgn="auto" latinLnBrk="0" hangingPunct="1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"/>
              <a:tabLst/>
              <a:defRPr/>
            </a:pP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40080" marR="0" lvl="1" indent="-274320" algn="l" defTabSz="914400" rtl="0" eaLnBrk="1" fontAlgn="auto" latinLnBrk="0" hangingPunct="1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"/>
              <a:tabLst/>
              <a:defRPr/>
            </a:pP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40080" marR="0" lvl="1" indent="-274320" algn="l" defTabSz="914400" rtl="0" eaLnBrk="1" fontAlgn="auto" latinLnBrk="0" hangingPunct="1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"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If it didn’t just rain, then there aren’t puddles on the ground.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H: </a:t>
            </a:r>
            <a:r>
              <a:rPr lang="en-US" dirty="0" smtClean="0"/>
              <a:t>You are a high school student.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C: </a:t>
            </a:r>
            <a:r>
              <a:rPr lang="en-US" dirty="0" smtClean="0"/>
              <a:t>You are 15 years old.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752600"/>
            <a:ext cx="8153400" cy="4495800"/>
          </a:xfrm>
        </p:spPr>
        <p:txBody>
          <a:bodyPr>
            <a:normAutofit/>
          </a:bodyPr>
          <a:lstStyle/>
          <a:p>
            <a:r>
              <a:rPr lang="en-US" dirty="0" smtClean="0"/>
              <a:t>Converse</a:t>
            </a:r>
            <a:r>
              <a:rPr lang="en-US" dirty="0" smtClean="0"/>
              <a:t>: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Inverse: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Contrapositive</a:t>
            </a:r>
            <a:r>
              <a:rPr lang="en-US" dirty="0" smtClean="0"/>
              <a:t>: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33400" y="1752600"/>
            <a:ext cx="8153400" cy="51054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640080" marR="0" lvl="1" indent="-274320" algn="l" defTabSz="914400" rtl="0" eaLnBrk="1" fontAlgn="auto" latinLnBrk="0" hangingPunct="1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"/>
              <a:tabLst/>
              <a:defRPr/>
            </a:pP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40080" marR="0" lvl="1" indent="-274320" algn="l" defTabSz="914400" rtl="0" eaLnBrk="1" fontAlgn="auto" latinLnBrk="0" hangingPunct="1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"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If you are 15 years old, then you are a</a:t>
            </a:r>
            <a:r>
              <a:rPr kumimoji="0" lang="en-US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high school student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640080" marR="0" lvl="1" indent="-274320" algn="l" defTabSz="914400" rtl="0" eaLnBrk="1" fontAlgn="auto" latinLnBrk="0" hangingPunct="1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"/>
              <a:tabLst/>
              <a:defRPr/>
            </a:pP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40080" marR="0" lvl="1" indent="-274320" algn="l" defTabSz="914400" rtl="0" eaLnBrk="1" fontAlgn="auto" latinLnBrk="0" hangingPunct="1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"/>
              <a:tabLst/>
              <a:defRPr/>
            </a:pP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40080" marR="0" lvl="1" indent="-274320" algn="l" defTabSz="914400" rtl="0" eaLnBrk="1" fontAlgn="auto" latinLnBrk="0" hangingPunct="1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"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If you are not a high school student, then you are</a:t>
            </a:r>
            <a:r>
              <a:rPr kumimoji="0" lang="en-US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not 15 years old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640080" marR="0" lvl="1" indent="-274320" algn="l" defTabSz="914400" rtl="0" eaLnBrk="1" fontAlgn="auto" latinLnBrk="0" hangingPunct="1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"/>
              <a:tabLst/>
              <a:defRPr/>
            </a:pP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40080" marR="0" lvl="1" indent="-274320" algn="l" defTabSz="914400" rtl="0" eaLnBrk="1" fontAlgn="auto" latinLnBrk="0" hangingPunct="1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"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If you are not 15 years old,</a:t>
            </a:r>
            <a:r>
              <a:rPr kumimoji="0" lang="en-US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then you are not a high </a:t>
            </a:r>
            <a:r>
              <a:rPr kumimoji="0" lang="en-US" sz="2600" b="0" i="0" u="none" strike="noStrike" kern="1200" cap="none" spc="0" normalizeH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school student</a:t>
            </a:r>
            <a:r>
              <a:rPr kumimoji="0" lang="en-US" sz="2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32</TotalTime>
  <Words>388</Words>
  <Application>Microsoft Office PowerPoint</Application>
  <PresentationFormat>On-screen Show (4:3)</PresentationFormat>
  <Paragraphs>94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Median</vt:lpstr>
      <vt:lpstr>Truth Tables</vt:lpstr>
      <vt:lpstr>H: You ice a cake before it is cool. C: The icing will melt off the cake.</vt:lpstr>
      <vt:lpstr>H: An angle is 20 degrees. C: The angle is acute.</vt:lpstr>
      <vt:lpstr>H: A shape is a rectangle. C: The shape has congruent, opposite sides.</vt:lpstr>
      <vt:lpstr>H: The animal is a bird. C: The animal has wings.</vt:lpstr>
      <vt:lpstr>H: There are puddles on the ground. C: It just rained.</vt:lpstr>
      <vt:lpstr>H: You are a high school student. C: You are 15 years old.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Truth Tables</dc:title>
  <dc:creator>Colleen Condra</dc:creator>
  <cp:lastModifiedBy>Colleen Condra</cp:lastModifiedBy>
  <cp:revision>5</cp:revision>
  <dcterms:created xsi:type="dcterms:W3CDTF">2013-09-30T17:13:32Z</dcterms:created>
  <dcterms:modified xsi:type="dcterms:W3CDTF">2013-10-01T06:38:41Z</dcterms:modified>
</cp:coreProperties>
</file>